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9" r:id="rId2"/>
    <p:sldId id="310" r:id="rId3"/>
    <p:sldId id="312" r:id="rId4"/>
    <p:sldId id="314" r:id="rId5"/>
    <p:sldId id="315" r:id="rId6"/>
    <p:sldId id="316" r:id="rId7"/>
    <p:sldId id="317" r:id="rId8"/>
    <p:sldId id="30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99"/>
    <a:srgbClr val="FF7C80"/>
    <a:srgbClr val="E31626"/>
    <a:srgbClr val="F08118"/>
    <a:srgbClr val="8D6CAB"/>
    <a:srgbClr val="1A4E32"/>
    <a:srgbClr val="F2F2F2"/>
    <a:srgbClr val="226842"/>
    <a:srgbClr val="0D2B17"/>
    <a:srgbClr val="194B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4" d="100"/>
          <a:sy n="44" d="100"/>
        </p:scale>
        <p:origin x="-9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1E3B0-E5AB-4427-8D61-70CB2125424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BD44D-3F0D-46AE-A852-D6AB4CE18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0697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2A715-0629-4162-84CA-F5B9235F04DA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01119-52A4-4C67-970F-A38B2EFC71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564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0123" y="1537162"/>
            <a:ext cx="9178642" cy="5018644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381" y="6555806"/>
            <a:ext cx="12201046" cy="300056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9046" y="1340434"/>
            <a:ext cx="12201046" cy="1869492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1" hasCustomPrompt="1"/>
          </p:nvPr>
        </p:nvSpPr>
        <p:spPr>
          <a:xfrm>
            <a:off x="648505" y="864813"/>
            <a:ext cx="10515600" cy="435571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uk-UA" noProof="0" dirty="0" smtClean="0"/>
              <a:t>НАЗВА КАФЕДРИ / ПІДРОЗДІЛУ</a:t>
            </a:r>
            <a:endParaRPr lang="uk-UA" noProof="0" dirty="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265791" y="181235"/>
            <a:ext cx="7666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cap="all" noProof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МІНІСТЕРСТВО ОХОРОНИ ЗДОРОВ’Я УКРАЇНИ</a:t>
            </a:r>
            <a:br>
              <a:rPr lang="uk-UA" sz="2000" cap="all" noProof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cap="all" noProof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ФАРМАЦЕВТИЧНИЙ УНІВЕРСИТЕТ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2" hasCustomPrompt="1"/>
          </p:nvPr>
        </p:nvSpPr>
        <p:spPr>
          <a:xfrm>
            <a:off x="649288" y="1430867"/>
            <a:ext cx="10515600" cy="168539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600"/>
              </a:lnSpc>
              <a:buNone/>
              <a:defRPr sz="360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uk-UA" noProof="0" dirty="0" smtClean="0"/>
              <a:t>Назва</a:t>
            </a:r>
            <a:endParaRPr lang="uk-UA" noProof="0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605128" y="136939"/>
            <a:ext cx="1193275" cy="116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0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400389" y="364181"/>
            <a:ext cx="5061414" cy="6056778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830546" y="1657301"/>
            <a:ext cx="5655243" cy="13103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30545" y="346360"/>
            <a:ext cx="5080965" cy="1152240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672236" y="702322"/>
            <a:ext cx="4526297" cy="544447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4" hasCustomPrompt="1"/>
          </p:nvPr>
        </p:nvSpPr>
        <p:spPr>
          <a:xfrm>
            <a:off x="5955437" y="1721440"/>
            <a:ext cx="4956074" cy="116109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5" hasCustomPrompt="1"/>
          </p:nvPr>
        </p:nvSpPr>
        <p:spPr>
          <a:xfrm>
            <a:off x="5955437" y="3167767"/>
            <a:ext cx="4956073" cy="297903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153517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63350" y="6190681"/>
            <a:ext cx="419100" cy="365125"/>
          </a:xfrm>
        </p:spPr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-9046" y="6555806"/>
            <a:ext cx="12201046" cy="300056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90625" y="320234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5" hasCustomPrompt="1"/>
          </p:nvPr>
        </p:nvSpPr>
        <p:spPr>
          <a:xfrm>
            <a:off x="1190625" y="1663338"/>
            <a:ext cx="10372725" cy="442395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382766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961943" y="1668939"/>
            <a:ext cx="4810958" cy="45315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61943" y="438151"/>
            <a:ext cx="3919544" cy="1152240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5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519653" y="438151"/>
            <a:ext cx="4306346" cy="291465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6" name="Рисунок 12"/>
          <p:cNvSpPr>
            <a:spLocks noGrp="1"/>
          </p:cNvSpPr>
          <p:nvPr>
            <p:ph type="pic" sz="quarter" idx="16" hasCustomPrompt="1"/>
          </p:nvPr>
        </p:nvSpPr>
        <p:spPr>
          <a:xfrm>
            <a:off x="514140" y="3511550"/>
            <a:ext cx="4306346" cy="291465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7" name="Рисунок 12"/>
          <p:cNvSpPr>
            <a:spLocks noGrp="1"/>
          </p:cNvSpPr>
          <p:nvPr>
            <p:ph type="pic" sz="quarter" idx="17" hasCustomPrompt="1"/>
          </p:nvPr>
        </p:nvSpPr>
        <p:spPr>
          <a:xfrm>
            <a:off x="5001869" y="438151"/>
            <a:ext cx="1597307" cy="1947205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5001868" y="2537947"/>
            <a:ext cx="1597307" cy="1947205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5001868" y="4637743"/>
            <a:ext cx="1597307" cy="1788457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20" name="Объект 2"/>
          <p:cNvSpPr>
            <a:spLocks noGrp="1"/>
          </p:cNvSpPr>
          <p:nvPr>
            <p:ph idx="20" hasCustomPrompt="1"/>
          </p:nvPr>
        </p:nvSpPr>
        <p:spPr>
          <a:xfrm>
            <a:off x="7132320" y="2029018"/>
            <a:ext cx="4431030" cy="400602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3323850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85017" y="0"/>
            <a:ext cx="924960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 userDrawn="1"/>
        </p:nvSpPr>
        <p:spPr>
          <a:xfrm flipH="1">
            <a:off x="1085017" y="1968163"/>
            <a:ext cx="167633" cy="1888291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2650" y="1968162"/>
            <a:ext cx="3251617" cy="1888291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2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4671900" y="941803"/>
            <a:ext cx="6323086" cy="291465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6" hasCustomPrompt="1"/>
          </p:nvPr>
        </p:nvSpPr>
        <p:spPr>
          <a:xfrm>
            <a:off x="1252650" y="4013200"/>
            <a:ext cx="8898883" cy="2590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170457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Picture 8" descr="https://quality.nuph.edu.ua/wp-content/gallery/photo-gallery/Group-0-LEB_4928_LEB_4932-5-images-200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87" b="12468"/>
          <a:stretch/>
        </p:blipFill>
        <p:spPr bwMode="auto">
          <a:xfrm>
            <a:off x="8861" y="0"/>
            <a:ext cx="12183139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 flipH="1">
            <a:off x="1480192" y="0"/>
            <a:ext cx="167633" cy="1888291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idx="16" hasCustomPrompt="1"/>
          </p:nvPr>
        </p:nvSpPr>
        <p:spPr>
          <a:xfrm>
            <a:off x="1480193" y="2921000"/>
            <a:ext cx="9822546" cy="3683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38947" y="736051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330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Рисунок 19"/>
          <p:cNvSpPr>
            <a:spLocks noGrp="1"/>
          </p:cNvSpPr>
          <p:nvPr>
            <p:ph type="pic" sz="quarter" idx="13" hasCustomPrompt="1"/>
          </p:nvPr>
        </p:nvSpPr>
        <p:spPr>
          <a:xfrm>
            <a:off x="1293667" y="1215733"/>
            <a:ext cx="4575466" cy="45754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6" hasCustomPrompt="1"/>
          </p:nvPr>
        </p:nvSpPr>
        <p:spPr>
          <a:xfrm>
            <a:off x="6141968" y="931333"/>
            <a:ext cx="5321899" cy="543771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515" y="-50413"/>
            <a:ext cx="4848301" cy="685800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49015" y="2852880"/>
            <a:ext cx="3054786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90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1085018" y="0"/>
            <a:ext cx="877335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Рисунок 19"/>
          <p:cNvSpPr>
            <a:spLocks noGrp="1"/>
          </p:cNvSpPr>
          <p:nvPr>
            <p:ph type="pic" sz="quarter" idx="13" hasCustomPrompt="1"/>
          </p:nvPr>
        </p:nvSpPr>
        <p:spPr>
          <a:xfrm>
            <a:off x="8105776" y="1778000"/>
            <a:ext cx="3505200" cy="3505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13804" y="2954480"/>
            <a:ext cx="3054786" cy="1152240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6" hasCustomPrompt="1"/>
          </p:nvPr>
        </p:nvSpPr>
        <p:spPr>
          <a:xfrm>
            <a:off x="1560541" y="441139"/>
            <a:ext cx="5860919" cy="611049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6713" y="889000"/>
            <a:ext cx="3591334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2764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1990894"/>
            <a:ext cx="12192000" cy="2341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 flipH="1">
            <a:off x="555329" y="0"/>
            <a:ext cx="177158" cy="2345492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Овал 7"/>
          <p:cNvSpPr/>
          <p:nvPr userDrawn="1"/>
        </p:nvSpPr>
        <p:spPr>
          <a:xfrm flipH="1">
            <a:off x="9950435" y="1391070"/>
            <a:ext cx="334466" cy="334508"/>
          </a:xfrm>
          <a:prstGeom prst="ellipse">
            <a:avLst/>
          </a:prstGeom>
          <a:solidFill>
            <a:srgbClr val="E3162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 userDrawn="1"/>
        </p:nvSpPr>
        <p:spPr>
          <a:xfrm flipH="1">
            <a:off x="10475371" y="1391070"/>
            <a:ext cx="334466" cy="334508"/>
          </a:xfrm>
          <a:prstGeom prst="ellipse">
            <a:avLst/>
          </a:prstGeom>
          <a:solidFill>
            <a:srgbClr val="E3162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 userDrawn="1"/>
        </p:nvSpPr>
        <p:spPr>
          <a:xfrm flipH="1">
            <a:off x="11000307" y="1391070"/>
            <a:ext cx="334466" cy="334508"/>
          </a:xfrm>
          <a:prstGeom prst="ellipse">
            <a:avLst/>
          </a:prstGeom>
          <a:solidFill>
            <a:srgbClr val="E3162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15035" y="665450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6" hasCustomPrompt="1"/>
          </p:nvPr>
        </p:nvSpPr>
        <p:spPr>
          <a:xfrm>
            <a:off x="1015036" y="2187018"/>
            <a:ext cx="10363118" cy="19702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7" hasCustomPrompt="1"/>
          </p:nvPr>
        </p:nvSpPr>
        <p:spPr>
          <a:xfrm>
            <a:off x="1015034" y="4557243"/>
            <a:ext cx="10363120" cy="19702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1697003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5418034"/>
            <a:ext cx="12192000" cy="14399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 flipH="1">
            <a:off x="655523" y="0"/>
            <a:ext cx="167633" cy="1888291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E3162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156" y="5716276"/>
            <a:ext cx="1996956" cy="748606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7990319" y="0"/>
            <a:ext cx="3221764" cy="6858000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15035" y="736051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6" hasCustomPrompt="1"/>
          </p:nvPr>
        </p:nvSpPr>
        <p:spPr>
          <a:xfrm>
            <a:off x="1015036" y="2187018"/>
            <a:ext cx="6554164" cy="30538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7" hasCustomPrompt="1"/>
          </p:nvPr>
        </p:nvSpPr>
        <p:spPr>
          <a:xfrm>
            <a:off x="8170333" y="748677"/>
            <a:ext cx="2851582" cy="579605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8" hasCustomPrompt="1"/>
          </p:nvPr>
        </p:nvSpPr>
        <p:spPr>
          <a:xfrm>
            <a:off x="3241231" y="5621867"/>
            <a:ext cx="4327969" cy="110003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2852919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61046" y="1596224"/>
            <a:ext cx="8730953" cy="3719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 userDrawn="1"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89727" y="0"/>
            <a:ext cx="2663048" cy="5315484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E3162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020" y="5537940"/>
            <a:ext cx="2492755" cy="934468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39560" y="356159"/>
            <a:ext cx="5080965" cy="1038448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6" hasCustomPrompt="1"/>
          </p:nvPr>
        </p:nvSpPr>
        <p:spPr>
          <a:xfrm>
            <a:off x="3871427" y="1928929"/>
            <a:ext cx="7049097" cy="318493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7" hasCustomPrompt="1"/>
          </p:nvPr>
        </p:nvSpPr>
        <p:spPr>
          <a:xfrm>
            <a:off x="660020" y="439182"/>
            <a:ext cx="2268434" cy="46746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8" hasCustomPrompt="1"/>
          </p:nvPr>
        </p:nvSpPr>
        <p:spPr>
          <a:xfrm>
            <a:off x="3871426" y="5537940"/>
            <a:ext cx="7049097" cy="93446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263224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(англ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0123" y="1537162"/>
            <a:ext cx="9178642" cy="5018644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381" y="6555806"/>
            <a:ext cx="12201046" cy="300056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9046" y="1340434"/>
            <a:ext cx="12201046" cy="1869492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1" hasCustomPrompt="1"/>
          </p:nvPr>
        </p:nvSpPr>
        <p:spPr>
          <a:xfrm>
            <a:off x="648505" y="864813"/>
            <a:ext cx="10515600" cy="435571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DEPARTMENT</a:t>
            </a:r>
            <a:endParaRPr lang="ru-RU" dirty="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265791" y="181235"/>
            <a:ext cx="7666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cap="all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HEALTH OF UKRAINE</a:t>
            </a:r>
          </a:p>
          <a:p>
            <a:pPr algn="ctr">
              <a:defRPr/>
            </a:pPr>
            <a:r>
              <a:rPr lang="en-US" sz="2000" cap="all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UNIVERSITY of Pharmacy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2" hasCustomPrompt="1"/>
          </p:nvPr>
        </p:nvSpPr>
        <p:spPr>
          <a:xfrm>
            <a:off x="649288" y="1430867"/>
            <a:ext cx="10515600" cy="168539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600"/>
              </a:lnSpc>
              <a:buNone/>
              <a:defRPr sz="360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561" y="273454"/>
            <a:ext cx="898985" cy="97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54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98" t="18503" r="34176" b="22044"/>
          <a:stretch/>
        </p:blipFill>
        <p:spPr>
          <a:xfrm>
            <a:off x="722160" y="4890917"/>
            <a:ext cx="1717705" cy="1762671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1596224"/>
            <a:ext cx="12191999" cy="3103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Овал 8"/>
          <p:cNvSpPr/>
          <p:nvPr userDrawn="1"/>
        </p:nvSpPr>
        <p:spPr>
          <a:xfrm flipH="1">
            <a:off x="888844" y="1904329"/>
            <a:ext cx="334466" cy="334508"/>
          </a:xfrm>
          <a:prstGeom prst="ellipse">
            <a:avLst/>
          </a:prstGeom>
          <a:solidFill>
            <a:srgbClr val="E3162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 userDrawn="1"/>
        </p:nvSpPr>
        <p:spPr>
          <a:xfrm flipH="1">
            <a:off x="1413780" y="1904329"/>
            <a:ext cx="334466" cy="334508"/>
          </a:xfrm>
          <a:prstGeom prst="ellipse">
            <a:avLst/>
          </a:prstGeom>
          <a:solidFill>
            <a:srgbClr val="E3162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 userDrawn="1"/>
        </p:nvSpPr>
        <p:spPr>
          <a:xfrm flipH="1">
            <a:off x="1938716" y="1904329"/>
            <a:ext cx="334466" cy="334508"/>
          </a:xfrm>
          <a:prstGeom prst="ellipse">
            <a:avLst/>
          </a:prstGeom>
          <a:solidFill>
            <a:srgbClr val="E3162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39560" y="356159"/>
            <a:ext cx="5080965" cy="1038448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6" hasCustomPrompt="1"/>
          </p:nvPr>
        </p:nvSpPr>
        <p:spPr>
          <a:xfrm>
            <a:off x="888844" y="2429567"/>
            <a:ext cx="10031681" cy="20831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8" hasCustomPrompt="1"/>
          </p:nvPr>
        </p:nvSpPr>
        <p:spPr>
          <a:xfrm>
            <a:off x="2821559" y="5004540"/>
            <a:ext cx="8098966" cy="15486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391804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Хлорофил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76" t="9786" r="5100" b="11210"/>
          <a:stretch/>
        </p:blipFill>
        <p:spPr>
          <a:xfrm>
            <a:off x="9298010" y="4455085"/>
            <a:ext cx="1511827" cy="1701596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1990894"/>
            <a:ext cx="12192000" cy="2341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555329" y="0"/>
            <a:ext cx="177158" cy="2345492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Овал 8"/>
          <p:cNvSpPr/>
          <p:nvPr userDrawn="1"/>
        </p:nvSpPr>
        <p:spPr>
          <a:xfrm flipH="1">
            <a:off x="9950435" y="1391070"/>
            <a:ext cx="334466" cy="334508"/>
          </a:xfrm>
          <a:prstGeom prst="ellipse">
            <a:avLst/>
          </a:prstGeom>
          <a:solidFill>
            <a:srgbClr val="E3162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 userDrawn="1"/>
        </p:nvSpPr>
        <p:spPr>
          <a:xfrm flipH="1">
            <a:off x="10475371" y="1391070"/>
            <a:ext cx="334466" cy="334508"/>
          </a:xfrm>
          <a:prstGeom prst="ellipse">
            <a:avLst/>
          </a:prstGeom>
          <a:solidFill>
            <a:srgbClr val="E3162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 userDrawn="1"/>
        </p:nvSpPr>
        <p:spPr>
          <a:xfrm flipH="1">
            <a:off x="11000307" y="1391070"/>
            <a:ext cx="334466" cy="334508"/>
          </a:xfrm>
          <a:prstGeom prst="ellipse">
            <a:avLst/>
          </a:prstGeom>
          <a:solidFill>
            <a:srgbClr val="E3162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15035" y="665450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6" hasCustomPrompt="1"/>
          </p:nvPr>
        </p:nvSpPr>
        <p:spPr>
          <a:xfrm>
            <a:off x="1015034" y="2176686"/>
            <a:ext cx="10363118" cy="19702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7" hasCustomPrompt="1"/>
          </p:nvPr>
        </p:nvSpPr>
        <p:spPr>
          <a:xfrm>
            <a:off x="1015034" y="4557243"/>
            <a:ext cx="7110871" cy="19702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F0811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357" y="6005782"/>
            <a:ext cx="2167132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1650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цетилсалициловая кисло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990894"/>
            <a:ext cx="12192000" cy="2341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555329" y="0"/>
            <a:ext cx="177158" cy="2345492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Овал 8"/>
          <p:cNvSpPr/>
          <p:nvPr userDrawn="1"/>
        </p:nvSpPr>
        <p:spPr>
          <a:xfrm flipH="1">
            <a:off x="9950435" y="1391070"/>
            <a:ext cx="334466" cy="334508"/>
          </a:xfrm>
          <a:prstGeom prst="ellipse">
            <a:avLst/>
          </a:prstGeom>
          <a:solidFill>
            <a:srgbClr val="E3162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 userDrawn="1"/>
        </p:nvSpPr>
        <p:spPr>
          <a:xfrm flipH="1">
            <a:off x="10475371" y="1391070"/>
            <a:ext cx="334466" cy="334508"/>
          </a:xfrm>
          <a:prstGeom prst="ellipse">
            <a:avLst/>
          </a:prstGeom>
          <a:solidFill>
            <a:srgbClr val="E3162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 userDrawn="1"/>
        </p:nvSpPr>
        <p:spPr>
          <a:xfrm flipH="1">
            <a:off x="11000307" y="1391070"/>
            <a:ext cx="334466" cy="334508"/>
          </a:xfrm>
          <a:prstGeom prst="ellipse">
            <a:avLst/>
          </a:prstGeom>
          <a:solidFill>
            <a:srgbClr val="E3162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15035" y="665450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6" hasCustomPrompt="1"/>
          </p:nvPr>
        </p:nvSpPr>
        <p:spPr>
          <a:xfrm>
            <a:off x="1015034" y="2176686"/>
            <a:ext cx="10363118" cy="1970203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7" hasCustomPrompt="1"/>
          </p:nvPr>
        </p:nvSpPr>
        <p:spPr>
          <a:xfrm>
            <a:off x="1015034" y="4557243"/>
            <a:ext cx="7110871" cy="19702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pic>
        <p:nvPicPr>
          <p:cNvPr id="15" name="Picture 6" descr="Acetylsalicylsäure2.sv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4573" y="4634330"/>
            <a:ext cx="1865734" cy="12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F0811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9228" y="5967363"/>
            <a:ext cx="2635545" cy="5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9095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ул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555329" y="0"/>
            <a:ext cx="177158" cy="2345492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Овал 8"/>
          <p:cNvSpPr/>
          <p:nvPr userDrawn="1"/>
        </p:nvSpPr>
        <p:spPr>
          <a:xfrm flipH="1">
            <a:off x="9950435" y="1391070"/>
            <a:ext cx="334466" cy="334508"/>
          </a:xfrm>
          <a:prstGeom prst="ellipse">
            <a:avLst/>
          </a:prstGeom>
          <a:solidFill>
            <a:srgbClr val="E3162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 userDrawn="1"/>
        </p:nvSpPr>
        <p:spPr>
          <a:xfrm flipH="1">
            <a:off x="10475371" y="1391070"/>
            <a:ext cx="334466" cy="334508"/>
          </a:xfrm>
          <a:prstGeom prst="ellipse">
            <a:avLst/>
          </a:prstGeom>
          <a:solidFill>
            <a:srgbClr val="E3162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 userDrawn="1"/>
        </p:nvSpPr>
        <p:spPr>
          <a:xfrm flipH="1">
            <a:off x="11000307" y="1391070"/>
            <a:ext cx="334466" cy="334508"/>
          </a:xfrm>
          <a:prstGeom prst="ellipse">
            <a:avLst/>
          </a:prstGeom>
          <a:solidFill>
            <a:srgbClr val="E3162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15035" y="665450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6" hasCustomPrompt="1"/>
          </p:nvPr>
        </p:nvSpPr>
        <p:spPr>
          <a:xfrm>
            <a:off x="1015034" y="4015819"/>
            <a:ext cx="3283589" cy="98981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7" hasCustomPrompt="1"/>
          </p:nvPr>
        </p:nvSpPr>
        <p:spPr>
          <a:xfrm>
            <a:off x="1015034" y="5241303"/>
            <a:ext cx="10319739" cy="128614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6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1015034" y="2132102"/>
            <a:ext cx="3283589" cy="1742314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8" hasCustomPrompt="1"/>
          </p:nvPr>
        </p:nvSpPr>
        <p:spPr>
          <a:xfrm>
            <a:off x="4581170" y="4015819"/>
            <a:ext cx="3283589" cy="98981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4581170" y="2132102"/>
            <a:ext cx="3283589" cy="1742314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9" name="Объект 2"/>
          <p:cNvSpPr>
            <a:spLocks noGrp="1"/>
          </p:cNvSpPr>
          <p:nvPr>
            <p:ph idx="20" hasCustomPrompt="1"/>
          </p:nvPr>
        </p:nvSpPr>
        <p:spPr>
          <a:xfrm>
            <a:off x="8147306" y="4015819"/>
            <a:ext cx="3187467" cy="98981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8147306" y="2132102"/>
            <a:ext cx="3187467" cy="1742314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</p:spTree>
    <p:extLst>
      <p:ext uri="{BB962C8B-B14F-4D97-AF65-F5344CB8AC3E}">
        <p14:creationId xmlns:p14="http://schemas.microsoft.com/office/powerpoint/2010/main" xmlns="" val="3009774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flipH="1">
            <a:off x="-1" y="5980671"/>
            <a:ext cx="12192000" cy="877330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250" y="1326895"/>
            <a:ext cx="9227448" cy="504533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1515830" y="1159198"/>
            <a:ext cx="7323993" cy="1759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500"/>
              </a:lnSpc>
            </a:pPr>
            <a:r>
              <a:rPr lang="uk-UA" sz="6600" b="1" dirty="0" smtClean="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</a:t>
            </a:r>
          </a:p>
          <a:p>
            <a:pPr algn="ctr">
              <a:lnSpc>
                <a:spcPts val="6500"/>
              </a:lnSpc>
            </a:pPr>
            <a:r>
              <a:rPr lang="uk-UA" sz="6600" b="1" dirty="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6600" b="1" dirty="0" smtClean="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ЗА УВАГУ!</a:t>
            </a:r>
            <a:endParaRPr lang="en-US" sz="6600" b="1" dirty="0">
              <a:solidFill>
                <a:srgbClr val="E31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 userDrawn="1"/>
        </p:nvSpPr>
        <p:spPr>
          <a:xfrm>
            <a:off x="8029572" y="6066136"/>
            <a:ext cx="3558500" cy="767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</a:t>
            </a:r>
            <a:r>
              <a:rPr lang="uk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l: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mail@nuph.edu.ua</a:t>
            </a:r>
            <a:endParaRPr lang="uk-UA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https://nuph.edu.ua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 userDrawn="1"/>
        </p:nvSpPr>
        <p:spPr>
          <a:xfrm>
            <a:off x="655105" y="6035761"/>
            <a:ext cx="5692166" cy="767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фармацевтичний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університет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вул.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Пушкінська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53, м.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Харків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61002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963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flipH="1">
            <a:off x="-1" y="5980671"/>
            <a:ext cx="12192000" cy="877330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250" y="1326895"/>
            <a:ext cx="9227448" cy="504533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1800866" y="1326895"/>
            <a:ext cx="7897034" cy="1759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600" b="1" dirty="0" smtClean="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</a:t>
            </a:r>
          </a:p>
          <a:p>
            <a:pPr algn="ctr">
              <a:lnSpc>
                <a:spcPts val="6500"/>
              </a:lnSpc>
            </a:pPr>
            <a:r>
              <a:rPr lang="en-US" sz="6600" b="1" dirty="0" smtClean="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6600" b="1" baseline="0" dirty="0" smtClean="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ATTENTION!</a:t>
            </a:r>
            <a:endParaRPr lang="en-US" sz="6600" b="1" dirty="0">
              <a:solidFill>
                <a:srgbClr val="E31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 userDrawn="1"/>
        </p:nvSpPr>
        <p:spPr>
          <a:xfrm>
            <a:off x="8029572" y="6066136"/>
            <a:ext cx="3558500" cy="767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</a:t>
            </a:r>
            <a:r>
              <a:rPr lang="uk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l: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mail@nuph.edu.ua</a:t>
            </a:r>
            <a:endParaRPr lang="uk-UA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https://nuph.edu.ua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 userDrawn="1"/>
        </p:nvSpPr>
        <p:spPr>
          <a:xfrm>
            <a:off x="655105" y="6035761"/>
            <a:ext cx="5692166" cy="767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University of</a:t>
            </a:r>
            <a:r>
              <a:rPr 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Pharmacy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nn-N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53, Pushkinska str, Kharkiv, 61002, Ukraine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586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558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Ли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uk-UA" noProof="0" smtClean="0"/>
              <a:pPr/>
              <a:t>‹#›</a:t>
            </a:fld>
            <a:endParaRPr lang="uk-UA" noProof="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1" y="0"/>
            <a:ext cx="2477986" cy="6858000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13" hasCustomPrompt="1"/>
          </p:nvPr>
        </p:nvSpPr>
        <p:spPr>
          <a:xfrm>
            <a:off x="1214385" y="1839661"/>
            <a:ext cx="2527200" cy="252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uk-UA" noProof="0" dirty="0" smtClean="0"/>
              <a:t>Малюнок / фото</a:t>
            </a:r>
            <a:endParaRPr lang="uk-UA" noProof="0" dirty="0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4" hasCustomPrompt="1"/>
          </p:nvPr>
        </p:nvSpPr>
        <p:spPr>
          <a:xfrm>
            <a:off x="4114800" y="1839561"/>
            <a:ext cx="6972300" cy="25273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uk-UA" noProof="0" dirty="0" smtClean="0"/>
              <a:t>Малюнок / фото</a:t>
            </a:r>
            <a:endParaRPr lang="uk-UA" noProof="0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114800" y="410860"/>
            <a:ext cx="6972300" cy="1325563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noProof="0" dirty="0" smtClean="0"/>
              <a:t>ЗРАЗОК ЗАГОЛОВКУ</a:t>
            </a:r>
            <a:endParaRPr lang="uk-UA" noProof="0" dirty="0"/>
          </a:p>
        </p:txBody>
      </p:sp>
      <p:sp>
        <p:nvSpPr>
          <p:cNvPr id="24" name="Объект 2"/>
          <p:cNvSpPr>
            <a:spLocks noGrp="1"/>
          </p:cNvSpPr>
          <p:nvPr>
            <p:ph idx="1" hasCustomPrompt="1"/>
          </p:nvPr>
        </p:nvSpPr>
        <p:spPr>
          <a:xfrm>
            <a:off x="4114800" y="4469999"/>
            <a:ext cx="6972300" cy="2264176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 noProof="0" dirty="0" smtClean="0"/>
              <a:t>Зразок тексту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151601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Ли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uk-UA" noProof="0" smtClean="0"/>
              <a:pPr/>
              <a:t>‹#›</a:t>
            </a:fld>
            <a:endParaRPr lang="uk-UA" noProof="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1" y="0"/>
            <a:ext cx="2477986" cy="6858000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13" hasCustomPrompt="1"/>
          </p:nvPr>
        </p:nvSpPr>
        <p:spPr>
          <a:xfrm>
            <a:off x="1214385" y="1839661"/>
            <a:ext cx="2527200" cy="252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uk-UA" noProof="0" dirty="0" smtClean="0"/>
              <a:t>Малюнок / фото</a:t>
            </a:r>
            <a:endParaRPr lang="uk-UA" noProof="0" dirty="0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4" hasCustomPrompt="1"/>
          </p:nvPr>
        </p:nvSpPr>
        <p:spPr>
          <a:xfrm>
            <a:off x="4114800" y="1839561"/>
            <a:ext cx="6972300" cy="25273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uk-UA" noProof="0" dirty="0" smtClean="0"/>
              <a:t>Малюнок / фото</a:t>
            </a:r>
            <a:endParaRPr lang="uk-UA" noProof="0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114800" y="410860"/>
            <a:ext cx="6972300" cy="1325563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noProof="0" dirty="0" smtClean="0"/>
              <a:t>ЗРАЗОК ЗАГОЛОВКУ</a:t>
            </a:r>
            <a:endParaRPr lang="uk-UA" noProof="0" dirty="0"/>
          </a:p>
        </p:txBody>
      </p:sp>
      <p:sp>
        <p:nvSpPr>
          <p:cNvPr id="24" name="Объект 2"/>
          <p:cNvSpPr>
            <a:spLocks noGrp="1"/>
          </p:cNvSpPr>
          <p:nvPr>
            <p:ph idx="1" hasCustomPrompt="1"/>
          </p:nvPr>
        </p:nvSpPr>
        <p:spPr>
          <a:xfrm>
            <a:off x="4114800" y="4469999"/>
            <a:ext cx="6972300" cy="2264176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 noProof="0" dirty="0" smtClean="0"/>
              <a:t>Зразок тексту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151601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1" y="0"/>
            <a:ext cx="2477986" cy="6858000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-125386" y="89694"/>
            <a:ext cx="2531533" cy="1325563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noProof="0" dirty="0" smtClean="0"/>
              <a:t>Зразок заголовку</a:t>
            </a:r>
            <a:endParaRPr lang="uk-UA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335868" y="1504950"/>
            <a:ext cx="8017932" cy="4672013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uk-UA" noProof="0" smtClean="0"/>
              <a:pPr/>
              <a:t>‹#›</a:t>
            </a:fld>
            <a:endParaRPr lang="uk-UA" noProof="0" dirty="0"/>
          </a:p>
        </p:txBody>
      </p:sp>
      <p:sp>
        <p:nvSpPr>
          <p:cNvPr id="8" name="Овал 7"/>
          <p:cNvSpPr/>
          <p:nvPr userDrawn="1"/>
        </p:nvSpPr>
        <p:spPr>
          <a:xfrm>
            <a:off x="1950296" y="1504950"/>
            <a:ext cx="1055379" cy="1055379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uk-UA" sz="36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 userDrawn="1"/>
        </p:nvSpPr>
        <p:spPr>
          <a:xfrm>
            <a:off x="2069770" y="2826739"/>
            <a:ext cx="816429" cy="816429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uk-UA" sz="32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 userDrawn="1"/>
        </p:nvSpPr>
        <p:spPr>
          <a:xfrm>
            <a:off x="2230380" y="3986039"/>
            <a:ext cx="586530" cy="586530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24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57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uk-UA" noProof="0" smtClean="0"/>
              <a:pPr/>
              <a:t>‹#›</a:t>
            </a:fld>
            <a:endParaRPr lang="uk-UA" noProof="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1" y="0"/>
            <a:ext cx="2477986" cy="6858000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13" hasCustomPrompt="1"/>
          </p:nvPr>
        </p:nvSpPr>
        <p:spPr>
          <a:xfrm>
            <a:off x="1214385" y="1839661"/>
            <a:ext cx="2527200" cy="252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uk-UA" noProof="0" dirty="0" smtClean="0"/>
              <a:t>Малюнок / фото</a:t>
            </a:r>
            <a:endParaRPr lang="uk-UA" noProof="0" dirty="0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4" hasCustomPrompt="1"/>
          </p:nvPr>
        </p:nvSpPr>
        <p:spPr>
          <a:xfrm>
            <a:off x="4114800" y="1839561"/>
            <a:ext cx="6972300" cy="25273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uk-UA" noProof="0" dirty="0" smtClean="0"/>
              <a:t>Малюнок / фото</a:t>
            </a:r>
            <a:endParaRPr lang="uk-UA" noProof="0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114800" y="410860"/>
            <a:ext cx="6972300" cy="1325563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noProof="0" dirty="0" smtClean="0"/>
              <a:t>ЗРАЗОК ЗАГОЛОВКУ</a:t>
            </a:r>
            <a:endParaRPr lang="uk-UA" noProof="0" dirty="0"/>
          </a:p>
        </p:txBody>
      </p:sp>
      <p:sp>
        <p:nvSpPr>
          <p:cNvPr id="24" name="Объект 2"/>
          <p:cNvSpPr>
            <a:spLocks noGrp="1"/>
          </p:cNvSpPr>
          <p:nvPr>
            <p:ph idx="1" hasCustomPrompt="1"/>
          </p:nvPr>
        </p:nvSpPr>
        <p:spPr>
          <a:xfrm>
            <a:off x="4114800" y="4469999"/>
            <a:ext cx="6972300" cy="2264176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 noProof="0" dirty="0" smtClean="0"/>
              <a:t>Зразок тексту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151601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461276" y="2220686"/>
            <a:ext cx="3020975" cy="3066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165602" cy="6858000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 flipH="1">
            <a:off x="11081392" y="-11866"/>
            <a:ext cx="177158" cy="2345492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2534" y="447562"/>
            <a:ext cx="3465323" cy="1325563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3" hasCustomPrompt="1"/>
          </p:nvPr>
        </p:nvSpPr>
        <p:spPr>
          <a:xfrm>
            <a:off x="940389" y="2221309"/>
            <a:ext cx="7102475" cy="3065462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uk-UA" noProof="0" dirty="0" smtClean="0"/>
              <a:t>Малюнок / фото</a:t>
            </a:r>
            <a:endParaRPr lang="uk-UA" noProof="0" dirty="0"/>
          </a:p>
        </p:txBody>
      </p:sp>
      <p:sp>
        <p:nvSpPr>
          <p:cNvPr id="14" name="Объект 2"/>
          <p:cNvSpPr>
            <a:spLocks noGrp="1"/>
          </p:cNvSpPr>
          <p:nvPr>
            <p:ph idx="1" hasCustomPrompt="1"/>
          </p:nvPr>
        </p:nvSpPr>
        <p:spPr>
          <a:xfrm>
            <a:off x="8710863" y="2467944"/>
            <a:ext cx="2547686" cy="26719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310442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82251" y="6143686"/>
            <a:ext cx="419100" cy="365125"/>
          </a:xfrm>
        </p:spPr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461276" y="2220686"/>
            <a:ext cx="3020975" cy="3066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 userDrawn="1"/>
        </p:nvSpPr>
        <p:spPr>
          <a:xfrm flipH="1">
            <a:off x="11081392" y="-11866"/>
            <a:ext cx="177158" cy="2345492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392368" y="591941"/>
            <a:ext cx="3465323" cy="1325563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 hasCustomPrompt="1"/>
          </p:nvPr>
        </p:nvSpPr>
        <p:spPr>
          <a:xfrm>
            <a:off x="8710863" y="2467944"/>
            <a:ext cx="2547686" cy="2671947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333626" y="6557944"/>
            <a:ext cx="9858374" cy="300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-9046" y="6548515"/>
            <a:ext cx="1199671" cy="307347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90626" y="6548516"/>
            <a:ext cx="1143000" cy="3094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Picture 2" descr="Картинки по запросу карта украины 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9" y="1101256"/>
            <a:ext cx="6857998" cy="456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583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 flipH="1">
            <a:off x="4781986" y="3648075"/>
            <a:ext cx="2777485" cy="145406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idx="13" hasCustomPrompt="1"/>
          </p:nvPr>
        </p:nvSpPr>
        <p:spPr>
          <a:xfrm>
            <a:off x="1241658" y="4244095"/>
            <a:ext cx="4607393" cy="230751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4" hasCustomPrompt="1"/>
          </p:nvPr>
        </p:nvSpPr>
        <p:spPr>
          <a:xfrm>
            <a:off x="6384758" y="4244094"/>
            <a:ext cx="4607393" cy="230751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2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306286"/>
            <a:ext cx="12192000" cy="2341789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34078" y="375385"/>
            <a:ext cx="7873299" cy="930902"/>
          </a:xfrm>
        </p:spPr>
        <p:txBody>
          <a:bodyPr>
            <a:normAutofit/>
          </a:bodyPr>
          <a:lstStyle>
            <a:lvl1pPr algn="ctr">
              <a:lnSpc>
                <a:spcPts val="3600"/>
              </a:lnSpc>
              <a:defRPr sz="360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933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781456" y="4139298"/>
            <a:ext cx="7161115" cy="2071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311178" y="0"/>
            <a:ext cx="1631394" cy="3958046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781457" y="3372126"/>
            <a:ext cx="5227789" cy="585919"/>
          </a:xfrm>
        </p:spPr>
        <p:txBody>
          <a:bodyPr>
            <a:normAutofit/>
          </a:bodyPr>
          <a:lstStyle>
            <a:lvl1pPr algn="ctr">
              <a:lnSpc>
                <a:spcPts val="3600"/>
              </a:lnSpc>
              <a:defRPr sz="360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1096075" y="695327"/>
            <a:ext cx="2383450" cy="5514974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3990992" y="4244098"/>
            <a:ext cx="6587172" cy="18294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5" name="Рисунок 12"/>
          <p:cNvSpPr>
            <a:spLocks noGrp="1"/>
          </p:cNvSpPr>
          <p:nvPr>
            <p:ph type="pic" sz="quarter" idx="16" hasCustomPrompt="1"/>
          </p:nvPr>
        </p:nvSpPr>
        <p:spPr>
          <a:xfrm>
            <a:off x="3781456" y="695327"/>
            <a:ext cx="5227789" cy="2495546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</p:spTree>
    <p:extLst>
      <p:ext uri="{BB962C8B-B14F-4D97-AF65-F5344CB8AC3E}">
        <p14:creationId xmlns:p14="http://schemas.microsoft.com/office/powerpoint/2010/main" xmlns="" val="327649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333782" y="1725120"/>
            <a:ext cx="8372443" cy="2071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89727" y="0"/>
            <a:ext cx="2663048" cy="3796121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угольник 8"/>
          <p:cNvSpPr/>
          <p:nvPr userDrawn="1"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E3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80009" y="346360"/>
            <a:ext cx="6031502" cy="1270684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E31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3" hasCustomPrompt="1"/>
          </p:nvPr>
        </p:nvSpPr>
        <p:spPr>
          <a:xfrm>
            <a:off x="3500103" y="1876425"/>
            <a:ext cx="7400281" cy="1829444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  <a:p>
            <a:pPr lvl="0"/>
            <a:endParaRPr lang="ru-RU" dirty="0" smtClean="0"/>
          </a:p>
        </p:txBody>
      </p:sp>
      <p:sp>
        <p:nvSpPr>
          <p:cNvPr id="13" name="Объект 2"/>
          <p:cNvSpPr>
            <a:spLocks noGrp="1"/>
          </p:cNvSpPr>
          <p:nvPr>
            <p:ph idx="14" hasCustomPrompt="1"/>
          </p:nvPr>
        </p:nvSpPr>
        <p:spPr>
          <a:xfrm>
            <a:off x="489727" y="4042108"/>
            <a:ext cx="10410657" cy="2326941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98091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22731-1404-4805-8FCC-2E524B7FA5CF}" type="datetime1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496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50" r:id="rId3"/>
    <p:sldLayoutId id="2147483651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7" r:id="rId21"/>
    <p:sldLayoutId id="2147483678" r:id="rId22"/>
    <p:sldLayoutId id="2147483679" r:id="rId23"/>
    <p:sldLayoutId id="2147483676" r:id="rId24"/>
    <p:sldLayoutId id="2147483681" r:id="rId25"/>
    <p:sldLayoutId id="2147483655" r:id="rId26"/>
    <p:sldLayoutId id="2147483683" r:id="rId27"/>
    <p:sldLayoutId id="2147483685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КАФЕДРА ФАРМАКОЛОГІЇ ТА ФАРМАКОТЕРАПІЇ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838200" y="1419578"/>
            <a:ext cx="10515600" cy="16853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3200" b="1" dirty="0"/>
              <a:t>ВІЙСЬКОВА ПІДГОТОВКА ТА ОРГАНІЗАЦІЯ МЕДИЧНОГО ЗАБЕЗПЕЧЕННЯ ВІЙСЬК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000" b="1" dirty="0"/>
              <a:t>(дисципліна за вибором)</a:t>
            </a:r>
            <a:endParaRPr lang="ru-RU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3691" t="9856" r="23353" b="9323"/>
          <a:stretch>
            <a:fillRect/>
          </a:stretch>
        </p:blipFill>
        <p:spPr bwMode="auto">
          <a:xfrm>
            <a:off x="10716002" y="180110"/>
            <a:ext cx="990731" cy="106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2B34663-EE50-416B-B33D-7E149F758A08}"/>
              </a:ext>
            </a:extLst>
          </p:cNvPr>
          <p:cNvSpPr/>
          <p:nvPr/>
        </p:nvSpPr>
        <p:spPr>
          <a:xfrm>
            <a:off x="2824438" y="5427133"/>
            <a:ext cx="6804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студентів </a:t>
            </a:r>
          </a:p>
          <a:p>
            <a:pPr algn="ctr"/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спеціальності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224 Технології медичної діагностики та лікування</a:t>
            </a:r>
            <a:endParaRPr lang="uk-UA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190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7781" y="318656"/>
            <a:ext cx="5819775" cy="115224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Опис </a:t>
            </a:r>
            <a:br>
              <a:rPr lang="uk-UA" b="1" dirty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C00000"/>
                </a:solidFill>
              </a:rPr>
              <a:t>навчальної дисципліни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16298" t="70881" r="63257" b="13494"/>
          <a:stretch>
            <a:fillRect/>
          </a:stretch>
        </p:blipFill>
        <p:spPr bwMode="auto">
          <a:xfrm>
            <a:off x="0" y="5824969"/>
            <a:ext cx="1662546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3">
            <a:extLst>
              <a:ext uri="{FF2B5EF4-FFF2-40B4-BE49-F238E27FC236}">
                <a16:creationId xmlns="" xmlns:a16="http://schemas.microsoft.com/office/drawing/2014/main" id="{376DDCF8-906C-4812-BC82-19C305809718}"/>
              </a:ext>
            </a:extLst>
          </p:cNvPr>
          <p:cNvSpPr txBox="1">
            <a:spLocks/>
          </p:cNvSpPr>
          <p:nvPr/>
        </p:nvSpPr>
        <p:spPr>
          <a:xfrm>
            <a:off x="561750" y="1651481"/>
            <a:ext cx="8007350" cy="407645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Всього годин – 90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Кредитів Е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CTS – 3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uk-UA" sz="3700" dirty="0">
                <a:latin typeface="Arial" panose="020B0604020202020204" pitchFamily="34" charset="0"/>
                <a:cs typeface="Arial" panose="020B0604020202020204" pitchFamily="34" charset="0"/>
              </a:rPr>
              <a:t>Аудиторних</a:t>
            </a: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 годин -</a:t>
            </a:r>
            <a:r>
              <a:rPr lang="uk-U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uk-U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1" indent="-57150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Лекції </a:t>
            </a:r>
            <a:r>
              <a:rPr lang="uk-U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uk-U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годин</a:t>
            </a:r>
            <a:endParaRPr lang="uk-U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1" indent="-57150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Практичних </a:t>
            </a: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занять – </a:t>
            </a:r>
            <a:r>
              <a:rPr lang="uk-U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годин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Самостійна робота – </a:t>
            </a:r>
            <a:r>
              <a:rPr lang="uk-U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71 </a:t>
            </a: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годин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Надання допомоги на етапі під вогнем (CUF, Care Under Fire). План дій на  етапі під вогнем. | Тест з захисту вітчизни – «На Урок»">
            <a:extLst>
              <a:ext uri="{FF2B5EF4-FFF2-40B4-BE49-F238E27FC236}">
                <a16:creationId xmlns="" xmlns:a16="http://schemas.microsoft.com/office/drawing/2014/main" id="{B008C20E-CECE-4360-BDAC-4C626D579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7" y="1562126"/>
            <a:ext cx="4761372" cy="2709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991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навчальної дисципліни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17818" y="1837635"/>
            <a:ext cx="6972300" cy="2401856"/>
          </a:xfrm>
          <a:solidFill>
            <a:srgbClr val="FF9999"/>
          </a:solidFill>
        </p:spPr>
        <p:txBody>
          <a:bodyPr>
            <a:noAutofit/>
          </a:bodyPr>
          <a:lstStyle/>
          <a:p>
            <a:r>
              <a:rPr lang="uk-UA" sz="2400" b="1" dirty="0" smtClean="0"/>
              <a:t>Метою </a:t>
            </a:r>
            <a:r>
              <a:rPr lang="uk-UA" sz="2400" dirty="0" smtClean="0"/>
              <a:t>викладання навчальної дисципліни «Військова підготовка та організація медичного забезпечення військ» є навчити здобувачів вищої освіти надавати </a:t>
            </a:r>
            <a:r>
              <a:rPr lang="uk-UA" sz="2400" dirty="0" err="1" smtClean="0"/>
              <a:t>домедичну</a:t>
            </a:r>
            <a:r>
              <a:rPr lang="uk-UA" sz="2400" dirty="0" smtClean="0"/>
              <a:t> допомогу постраждалим в бойових умовах, основам організації медичного забезпечення військ в мирний та воєнний час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8000F28-C95F-4C61-967E-63F12994AD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34" r="152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8104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77491" y="410860"/>
            <a:ext cx="7609609" cy="1325563"/>
          </a:xfrm>
        </p:spPr>
        <p:txBody>
          <a:bodyPr/>
          <a:lstStyle/>
          <a:p>
            <a:r>
              <a:rPr lang="uk-UA" dirty="0" smtClean="0"/>
              <a:t>Завдання навчальної дисципліни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17818" y="1837635"/>
            <a:ext cx="6972300" cy="4396910"/>
          </a:xfrm>
          <a:solidFill>
            <a:srgbClr val="FF9999"/>
          </a:solidFill>
        </p:spPr>
        <p:txBody>
          <a:bodyPr>
            <a:noAutofit/>
          </a:bodyPr>
          <a:lstStyle/>
          <a:p>
            <a:r>
              <a:rPr lang="uk-UA" sz="2400" dirty="0" smtClean="0"/>
              <a:t>Основними</a:t>
            </a:r>
            <a:r>
              <a:rPr lang="uk-UA" sz="2400" b="1" dirty="0" smtClean="0"/>
              <a:t> завданнями</a:t>
            </a:r>
            <a:r>
              <a:rPr lang="uk-UA" sz="2400" dirty="0" smtClean="0"/>
              <a:t> навчальної дисципліни «Військова підготовка та організація медичного забезпечення військ» є формування у здобувачів вищої освіти знань, умінь та навичок з основних принципів оцінки стану постраждалих в бойових умовах; надання </a:t>
            </a:r>
            <a:r>
              <a:rPr lang="uk-UA" sz="2400" dirty="0" err="1" smtClean="0"/>
              <a:t>домедичної</a:t>
            </a:r>
            <a:r>
              <a:rPr lang="uk-UA" sz="2400" dirty="0" smtClean="0"/>
              <a:t> допомоги постраждалим і пораненим при невідкладних станах; основ організації медичного забезпечення військ у мирний та воєнний час, організації і порядку проведення лікувально-евакуаційних заходів в залежності від масштабу та характеру санітарних втрат у військах.</a:t>
            </a: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6B8DDDE-199C-40B1-B231-D348CE57DD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75" r="17875"/>
          <a:stretch>
            <a:fillRect/>
          </a:stretch>
        </p:blipFill>
        <p:spPr>
          <a:xfrm>
            <a:off x="1366785" y="1992061"/>
            <a:ext cx="2527200" cy="2527200"/>
          </a:xfrm>
        </p:spPr>
      </p:pic>
    </p:spTree>
    <p:extLst>
      <p:ext uri="{BB962C8B-B14F-4D97-AF65-F5344CB8AC3E}">
        <p14:creationId xmlns:p14="http://schemas.microsoft.com/office/powerpoint/2010/main" xmlns="" val="28104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Структура </a:t>
            </a:r>
            <a:br>
              <a:rPr lang="uk-UA" dirty="0"/>
            </a:br>
            <a:r>
              <a:rPr lang="uk-UA" dirty="0"/>
              <a:t>навчальної дисципліни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6"/>
          </p:nvPr>
        </p:nvSpPr>
        <p:spPr>
          <a:xfrm>
            <a:off x="1659468" y="5202736"/>
            <a:ext cx="3962400" cy="1273974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b="1" dirty="0"/>
              <a:t>Змістовий модуль1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b="1" dirty="0">
                <a:solidFill>
                  <a:srgbClr val="0D2B17"/>
                </a:solidFill>
              </a:rPr>
              <a:t>ДОМЕДИЧНА ДОПОМОГА В БОЙОВИХ УМОВАХ</a:t>
            </a:r>
            <a:endParaRPr lang="ru-RU" dirty="0">
              <a:solidFill>
                <a:srgbClr val="0D2B17"/>
              </a:solidFill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7"/>
          </p:nvPr>
        </p:nvSpPr>
        <p:spPr>
          <a:xfrm>
            <a:off x="1015035" y="1872315"/>
            <a:ext cx="10645422" cy="1273974"/>
          </a:xfrm>
          <a:solidFill>
            <a:srgbClr val="FF9999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dirty="0">
                <a:solidFill>
                  <a:srgbClr val="226842"/>
                </a:solidFill>
              </a:rPr>
              <a:t>Модуль 1. </a:t>
            </a:r>
          </a:p>
          <a:p>
            <a:pPr algn="ctr">
              <a:lnSpc>
                <a:spcPct val="100000"/>
              </a:lnSpc>
            </a:pPr>
            <a:r>
              <a:rPr lang="uk-UA" sz="2400" b="1" dirty="0">
                <a:solidFill>
                  <a:srgbClr val="226842"/>
                </a:solidFill>
              </a:rPr>
              <a:t>Військова підготовка та організація медичного забезпечення військ</a:t>
            </a:r>
            <a:endParaRPr lang="ru-RU" sz="2400" b="1" dirty="0">
              <a:solidFill>
                <a:srgbClr val="226842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8"/>
          </p:nvPr>
        </p:nvSpPr>
        <p:spPr>
          <a:xfrm>
            <a:off x="6701177" y="5256566"/>
            <a:ext cx="3831355" cy="1166314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2200" b="1" dirty="0"/>
              <a:t>Змістовий модуль 2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2200" b="1" dirty="0">
                <a:solidFill>
                  <a:srgbClr val="0D2B17"/>
                </a:solidFill>
              </a:rPr>
              <a:t>ОСНОВИ МЕДИЧНОГО ЗАБЕЗПЕЧЕННЯ ВІЙСЬК</a:t>
            </a:r>
            <a:endParaRPr lang="ru-RU" sz="2200" b="1" dirty="0">
              <a:solidFill>
                <a:srgbClr val="0D2B17"/>
              </a:solidFill>
            </a:endParaRPr>
          </a:p>
          <a:p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FBEC4B75-E27B-4A41-B6E6-76BDE82C772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165" b="13165"/>
          <a:stretch>
            <a:fillRect/>
          </a:stretch>
        </p:blipFill>
        <p:spPr>
          <a:xfrm>
            <a:off x="6884340" y="3200914"/>
            <a:ext cx="3283589" cy="1742314"/>
          </a:xfr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1208CA6-F10B-4C6E-AC27-75D02A35A57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92" r="2892"/>
          <a:stretch>
            <a:fillRect/>
          </a:stretch>
        </p:blipFill>
        <p:spPr>
          <a:xfrm>
            <a:off x="1913722" y="3200914"/>
            <a:ext cx="3283589" cy="1742314"/>
          </a:xfrm>
        </p:spPr>
      </p:pic>
    </p:spTree>
    <p:extLst>
      <p:ext uri="{BB962C8B-B14F-4D97-AF65-F5344CB8AC3E}">
        <p14:creationId xmlns="" xmlns:p14="http://schemas.microsoft.com/office/powerpoint/2010/main" val="341068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28094"/>
            <a:ext cx="1988458" cy="1325563"/>
          </a:xfrm>
        </p:spPr>
        <p:txBody>
          <a:bodyPr/>
          <a:lstStyle/>
          <a:p>
            <a:r>
              <a:rPr lang="uk-UA" b="1" dirty="0"/>
              <a:t>ЗНАТИ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0889" y="1145066"/>
            <a:ext cx="8612011" cy="502450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800" dirty="0" smtClean="0"/>
              <a:t>Знати законодавчу базу щодо надання </a:t>
            </a:r>
            <a:r>
              <a:rPr lang="uk-UA" sz="1800" dirty="0" err="1" smtClean="0"/>
              <a:t>домедичної</a:t>
            </a:r>
            <a:r>
              <a:rPr lang="uk-UA" sz="1800" dirty="0" smtClean="0"/>
              <a:t> допомоги, зокрема закон України «Про екстрену медичну допомогу». 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800" dirty="0" smtClean="0"/>
              <a:t>Мати спеціалізовані знання про невідкладні стани людини; принципи надання </a:t>
            </a:r>
            <a:r>
              <a:rPr lang="uk-UA" sz="1800" dirty="0" err="1" smtClean="0"/>
              <a:t>домедичної</a:t>
            </a:r>
            <a:r>
              <a:rPr lang="uk-UA" sz="1800" dirty="0" smtClean="0"/>
              <a:t> допомоги в умовах бойових дій.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800" dirty="0" smtClean="0"/>
              <a:t>Знати систему лікувально-евакуаційного забезпечення військ.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800" dirty="0" smtClean="0"/>
              <a:t>Знати </a:t>
            </a:r>
            <a:r>
              <a:rPr lang="uk-UA" sz="1800" dirty="0" smtClean="0">
                <a:solidFill>
                  <a:srgbClr val="333333"/>
                </a:solidFill>
              </a:rPr>
              <a:t>організацію забезпечення медичною технікою та майном в мирний і воєнний час;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800" dirty="0"/>
              <a:t>Знати систему нормування та порядок розрахунку потреби у медичному майні;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800" dirty="0"/>
              <a:t>Знати організацію захисту медичного майна від зброї масового ураження;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800" dirty="0"/>
              <a:t>Знати порядок формування та роботи з комплектами медичного майна;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800" dirty="0"/>
              <a:t>Знати технологію виготовлення лікарських препаратів в польових умовах з використанням комплектно-табельного оснащення.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uk-UA" sz="1800" dirty="0" smtClean="0">
              <a:solidFill>
                <a:srgbClr val="333333"/>
              </a:solidFill>
            </a:endParaRPr>
          </a:p>
          <a:p>
            <a:pPr lvl="0">
              <a:lnSpc>
                <a:spcPct val="100000"/>
              </a:lnSpc>
            </a:pPr>
            <a:endParaRPr lang="ru-RU" sz="1800" dirty="0"/>
          </a:p>
          <a:p>
            <a:pPr lvl="0">
              <a:lnSpc>
                <a:spcPct val="100000"/>
              </a:lnSpc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502D7A9-BA85-49C4-9EB5-78F23C00147A}"/>
              </a:ext>
            </a:extLst>
          </p:cNvPr>
          <p:cNvSpPr/>
          <p:nvPr/>
        </p:nvSpPr>
        <p:spPr>
          <a:xfrm>
            <a:off x="4363822" y="0"/>
            <a:ext cx="55556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 навчання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EB104B6-AFED-4C23-8980-AC4BEA6B03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36" t="17943" r="6297" b="8971"/>
          <a:stretch/>
        </p:blipFill>
        <p:spPr>
          <a:xfrm>
            <a:off x="1" y="0"/>
            <a:ext cx="2483556" cy="11450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921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>
          <a:xfrm>
            <a:off x="3342059" y="1603863"/>
            <a:ext cx="8375808" cy="258350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sz="1800" dirty="0" smtClean="0"/>
              <a:t>Вміти визначити невідкладні стани; принципи та тактику надання </a:t>
            </a:r>
            <a:r>
              <a:rPr lang="uk-UA" sz="1800" dirty="0" err="1" smtClean="0"/>
              <a:t>домедичної</a:t>
            </a:r>
            <a:r>
              <a:rPr lang="uk-UA" sz="1800" dirty="0" smtClean="0"/>
              <a:t> допомоги.</a:t>
            </a:r>
          </a:p>
          <a:p>
            <a:pPr lvl="0"/>
            <a:r>
              <a:rPr lang="uk-UA" sz="1800" dirty="0" smtClean="0"/>
              <a:t>Вміти надавати </a:t>
            </a:r>
            <a:r>
              <a:rPr lang="uk-UA" sz="1800" dirty="0" err="1" smtClean="0"/>
              <a:t>домедичну</a:t>
            </a:r>
            <a:r>
              <a:rPr lang="uk-UA" sz="1800" dirty="0" smtClean="0"/>
              <a:t> допомогу при невідкладному стані під час бойових дій.</a:t>
            </a:r>
          </a:p>
          <a:p>
            <a:pPr lvl="0"/>
            <a:r>
              <a:rPr lang="uk-UA" sz="1800" dirty="0" smtClean="0">
                <a:solidFill>
                  <a:srgbClr val="333333"/>
                </a:solidFill>
              </a:rPr>
              <a:t>Вміти організувати зберігання та контроль якості лікарських засобів спеціального призначення.</a:t>
            </a:r>
          </a:p>
          <a:p>
            <a:pPr lvl="0"/>
            <a:r>
              <a:rPr lang="uk-UA" sz="1800" dirty="0" smtClean="0">
                <a:solidFill>
                  <a:srgbClr val="333333"/>
                </a:solidFill>
              </a:rPr>
              <a:t>Вміти організувати захист медичного майна від зброї масового ураження</a:t>
            </a:r>
            <a:endParaRPr lang="uk-UA" sz="1800" dirty="0" smtClean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4"/>
          </p:nvPr>
        </p:nvSpPr>
        <p:spPr>
          <a:xfrm>
            <a:off x="591327" y="4310706"/>
            <a:ext cx="10410657" cy="23269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800" b="1" dirty="0">
                <a:solidFill>
                  <a:srgbClr val="C00000"/>
                </a:solidFill>
              </a:rPr>
              <a:t>ВОЛОДІТИ:</a:t>
            </a:r>
          </a:p>
          <a:p>
            <a:pPr lvl="0"/>
            <a:r>
              <a:rPr lang="uk-UA" dirty="0"/>
              <a:t>Проводити оцінку стану постраждалих при надзвичайних ситуаціях техногенного і природного характеру і в бойових умовах. </a:t>
            </a:r>
            <a:endParaRPr lang="ru-RU" dirty="0"/>
          </a:p>
          <a:p>
            <a:pPr lvl="0"/>
            <a:r>
              <a:rPr lang="uk-UA" dirty="0"/>
              <a:t>Надавати </a:t>
            </a:r>
            <a:r>
              <a:rPr lang="uk-UA" dirty="0" err="1"/>
              <a:t>домедичну</a:t>
            </a:r>
            <a:r>
              <a:rPr lang="uk-UA" dirty="0"/>
              <a:t> допомогу постраждалим і пораненим при невідкладних станах.</a:t>
            </a:r>
          </a:p>
          <a:p>
            <a:pPr lvl="0"/>
            <a:r>
              <a:rPr lang="uk-UA" dirty="0"/>
              <a:t>Проводити організацію медичного забезпечення військ в мирний та воєнний час. </a:t>
            </a: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solidFill>
                <a:srgbClr val="226842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C68CE206-0323-4997-8218-5083082B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361" y="358121"/>
            <a:ext cx="5555623" cy="555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 навчання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4C2D103-B310-4C02-8B71-DE95CF0D98E2}"/>
              </a:ext>
            </a:extLst>
          </p:cNvPr>
          <p:cNvSpPr txBox="1"/>
          <p:nvPr/>
        </p:nvSpPr>
        <p:spPr>
          <a:xfrm>
            <a:off x="3529651" y="957305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ВМІТИ: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162DEAD-2B94-4101-B6B8-46653D63D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" y="1727201"/>
            <a:ext cx="2672058" cy="20658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0644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22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336</Words>
  <Application>Microsoft Office PowerPoint</Application>
  <PresentationFormat>Произвольный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Опис  навчальної дисципліни</vt:lpstr>
      <vt:lpstr>Мета навчальної дисципліни</vt:lpstr>
      <vt:lpstr>Завдання навчальної дисципліни</vt:lpstr>
      <vt:lpstr>Структура  навчальної дисципліни</vt:lpstr>
      <vt:lpstr>ЗНАТИ</vt:lpstr>
      <vt:lpstr>Результати навчання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Amfos</dc:creator>
  <cp:lastModifiedBy>Roman</cp:lastModifiedBy>
  <cp:revision>259</cp:revision>
  <dcterms:created xsi:type="dcterms:W3CDTF">2020-04-12T19:50:30Z</dcterms:created>
  <dcterms:modified xsi:type="dcterms:W3CDTF">2023-08-28T16:36:51Z</dcterms:modified>
</cp:coreProperties>
</file>